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268" r:id="rId6"/>
    <p:sldId id="290" r:id="rId7"/>
    <p:sldId id="269" r:id="rId8"/>
    <p:sldId id="270" r:id="rId9"/>
    <p:sldId id="277" r:id="rId10"/>
    <p:sldId id="279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91" d="100"/>
          <a:sy n="91" d="100"/>
        </p:scale>
        <p:origin x="32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3/29/2023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3/29/2023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1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Kelloggs Logo et symbole, sens, histoire, PNG, marque">
            <a:extLst>
              <a:ext uri="{FF2B5EF4-FFF2-40B4-BE49-F238E27FC236}">
                <a16:creationId xmlns:a16="http://schemas.microsoft.com/office/drawing/2014/main" id="{E1A2FE24-4251-FBF0-2443-181723435DC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9" r="21729"/>
          <a:stretch>
            <a:fillRect/>
          </a:stretch>
        </p:blipFill>
        <p:spPr bwMode="auto">
          <a:xfrm>
            <a:off x="1461694" y="593754"/>
            <a:ext cx="4822342" cy="48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CF5ECF-CA41-E64F-1F09-3E76810F8077}"/>
              </a:ext>
            </a:extLst>
          </p:cNvPr>
          <p:cNvSpPr txBox="1">
            <a:spLocks/>
          </p:cNvSpPr>
          <p:nvPr/>
        </p:nvSpPr>
        <p:spPr>
          <a:xfrm>
            <a:off x="6970503" y="116417"/>
            <a:ext cx="5143500" cy="20908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33F29D-FFA7-E4FD-D01D-01E0FFDD80D5}"/>
              </a:ext>
            </a:extLst>
          </p:cNvPr>
          <p:cNvSpPr txBox="1">
            <a:spLocks/>
          </p:cNvSpPr>
          <p:nvPr/>
        </p:nvSpPr>
        <p:spPr>
          <a:xfrm>
            <a:off x="6343650" y="2189163"/>
            <a:ext cx="5143500" cy="20908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 Extra Light" panose="020B0204020104020204" pitchFamily="34" charset="0"/>
              </a:rPr>
              <a:t>KELLOGG’S ASSESSMENT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7E10075-13DA-D0C0-914B-9124C83DE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UTPAL MISHRA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9FA8FE-761D-71A6-84C5-AC782669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BA772D-D2A8-FCC4-3882-FA484A9FF4E6}"/>
              </a:ext>
            </a:extLst>
          </p:cNvPr>
          <p:cNvSpPr txBox="1">
            <a:spLocks/>
          </p:cNvSpPr>
          <p:nvPr/>
        </p:nvSpPr>
        <p:spPr>
          <a:xfrm>
            <a:off x="77840" y="6173847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3E7D-DF7B-0D62-1F42-7BD9F69EC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6" t="26301" r="2358" b="4708"/>
          <a:stretch/>
        </p:blipFill>
        <p:spPr>
          <a:xfrm>
            <a:off x="520700" y="1445653"/>
            <a:ext cx="11064496" cy="4510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7BECEE-D697-4684-536C-3D3CD258B783}"/>
              </a:ext>
            </a:extLst>
          </p:cNvPr>
          <p:cNvSpPr txBox="1">
            <a:spLocks/>
          </p:cNvSpPr>
          <p:nvPr/>
        </p:nvSpPr>
        <p:spPr>
          <a:xfrm>
            <a:off x="520700" y="214894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285D9F-FC5B-2B58-4B4D-C93566D09CC0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0" name="Picture 4" descr="Kelloggs Logo and symbol, meaning, history, PNG">
            <a:extLst>
              <a:ext uri="{FF2B5EF4-FFF2-40B4-BE49-F238E27FC236}">
                <a16:creationId xmlns:a16="http://schemas.microsoft.com/office/drawing/2014/main" id="{BCA20DE4-3098-4045-5757-1AC3DE6F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4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4B229-46B8-49E5-0636-CB3F09CD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85D351-7ACB-5A46-E1F6-BFAB855F3B54}"/>
              </a:ext>
            </a:extLst>
          </p:cNvPr>
          <p:cNvSpPr txBox="1">
            <a:spLocks/>
          </p:cNvSpPr>
          <p:nvPr/>
        </p:nvSpPr>
        <p:spPr>
          <a:xfrm>
            <a:off x="77840" y="6173847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653AA-D866-6119-522F-BBE103D13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9" t="28991" r="1812" b="2140"/>
          <a:stretch/>
        </p:blipFill>
        <p:spPr>
          <a:xfrm>
            <a:off x="520700" y="1471218"/>
            <a:ext cx="11137456" cy="4501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26A259-CF6E-C2A6-E9F6-37C90ABBD056}"/>
              </a:ext>
            </a:extLst>
          </p:cNvPr>
          <p:cNvSpPr txBox="1">
            <a:spLocks/>
          </p:cNvSpPr>
          <p:nvPr/>
        </p:nvSpPr>
        <p:spPr>
          <a:xfrm>
            <a:off x="520700" y="214894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C676B0-BED8-A72B-C73E-B52F8E0B440F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9" name="Picture 4" descr="Kelloggs Logo and symbol, meaning, history, PNG">
            <a:extLst>
              <a:ext uri="{FF2B5EF4-FFF2-40B4-BE49-F238E27FC236}">
                <a16:creationId xmlns:a16="http://schemas.microsoft.com/office/drawing/2014/main" id="{D1B31D72-4ED1-F132-4746-C04A57509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09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CCF2-167C-3C7A-6E6D-6FBB0C67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Feature engineering</a:t>
            </a:r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E86F4-CB77-9AE4-4005-62070D0C9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4214194" cy="4152481"/>
          </a:xfrm>
        </p:spPr>
        <p:txBody>
          <a:bodyPr/>
          <a:lstStyle/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badi Extra Light" panose="020B0204020104020204" pitchFamily="34" charset="0"/>
              </a:rPr>
              <a:t>In order to prepare the data for Machine Learning modelling, the data was extracted from a merged dataset comprising the data from ‘sales’ and ‘product’ so, we can build a model trained on the sales done for different products.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A99B1-8A46-6CA3-9E3D-DA94BD19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12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66025E-63E8-6792-F760-497B36CBE4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25CF8-4630-B97A-DA2D-5131E9326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38" t="5620" r="12893" b="-7732"/>
          <a:stretch/>
        </p:blipFill>
        <p:spPr>
          <a:xfrm>
            <a:off x="5476171" y="984616"/>
            <a:ext cx="4863889" cy="48848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3CC0C05-FF4C-8CE0-6E0D-E7C4CD651000}"/>
              </a:ext>
            </a:extLst>
          </p:cNvPr>
          <p:cNvSpPr txBox="1">
            <a:spLocks/>
          </p:cNvSpPr>
          <p:nvPr/>
        </p:nvSpPr>
        <p:spPr>
          <a:xfrm>
            <a:off x="58724" y="6226420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9" name="Picture 4" descr="Kelloggs Logo and symbol, meaning, history, PNG">
            <a:extLst>
              <a:ext uri="{FF2B5EF4-FFF2-40B4-BE49-F238E27FC236}">
                <a16:creationId xmlns:a16="http://schemas.microsoft.com/office/drawing/2014/main" id="{BDC8932A-AA2E-6899-C80E-97FAD25C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5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AF9732-BA65-CE06-0307-CFB90CE2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4796438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>
                <a:latin typeface="Abadi Extra Light" panose="020B0204020104020204" pitchFamily="34" charset="0"/>
              </a:rPr>
              <a:t>For building a data model, the dataset was split into sets of train, validation and test in a ratio of 70:20:10.</a:t>
            </a: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badi Extra Light" panose="020B0204020104020204" pitchFamily="34" charset="0"/>
              </a:rPr>
              <a:t>Prior to the splitting, the model was testing on two regression models namely, Lasso Regression and Ridge Regression using Cross-Validation.</a:t>
            </a: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badi Extra Light" panose="020B0204020104020204" pitchFamily="34" charset="0"/>
              </a:rPr>
              <a:t>Being regression models, the metrics used were Root Mean Squared Error, which was found to be 1.679 and 1.212, respectively.</a:t>
            </a: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000" dirty="0">
              <a:latin typeface="Abadi Extra Light" panose="020B02040201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128F3-A4AA-53AC-30B2-9A24CD7A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13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8D5C01-0B46-6FA0-9704-2512B77334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3955BC-9BF6-7E72-C6F9-7765763C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F44A2-C882-4F3C-CDCB-6EA96F5D6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64" t="3227" r="-964" b="-3227"/>
          <a:stretch/>
        </p:blipFill>
        <p:spPr>
          <a:xfrm>
            <a:off x="5884647" y="-1409350"/>
            <a:ext cx="7143455" cy="71897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31586A-9C67-24BA-21A2-EAEA74A497B9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2" name="Picture 4" descr="Kelloggs Logo and symbol, meaning, history, PNG">
            <a:extLst>
              <a:ext uri="{FF2B5EF4-FFF2-40B4-BE49-F238E27FC236}">
                <a16:creationId xmlns:a16="http://schemas.microsoft.com/office/drawing/2014/main" id="{9B31B828-9068-59A4-FB80-C0016B4A7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99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484D-EDF7-F388-71C4-0DAA89288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00062"/>
            <a:ext cx="4937211" cy="1325563"/>
          </a:xfrm>
        </p:spPr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AF8D-DDE6-2051-B3C9-43721625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444101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200" dirty="0">
                <a:latin typeface="Abadi Extra Light" panose="020B0204020104020204" pitchFamily="34" charset="0"/>
              </a:rPr>
              <a:t>In order to answer the question of the assessment, forecasting was performed on the data comprising ‘</a:t>
            </a:r>
            <a:r>
              <a:rPr lang="en-IN" sz="2200" dirty="0" err="1">
                <a:latin typeface="Abadi Extra Light" panose="020B0204020104020204" pitchFamily="34" charset="0"/>
              </a:rPr>
              <a:t>product_id</a:t>
            </a:r>
            <a:r>
              <a:rPr lang="en-IN" sz="2200" dirty="0">
                <a:latin typeface="Abadi Extra Light" panose="020B0204020104020204" pitchFamily="34" charset="0"/>
              </a:rPr>
              <a:t>’ and ‘</a:t>
            </a:r>
            <a:r>
              <a:rPr lang="en-IN" sz="2200" dirty="0" err="1">
                <a:latin typeface="Abadi Extra Light" panose="020B0204020104020204" pitchFamily="34" charset="0"/>
              </a:rPr>
              <a:t>net_spend</a:t>
            </a:r>
            <a:r>
              <a:rPr lang="en-IN" sz="2200" dirty="0">
                <a:latin typeface="Abadi Extra Light" panose="020B0204020104020204" pitchFamily="34" charset="0"/>
              </a:rPr>
              <a:t>’.</a:t>
            </a:r>
            <a:br>
              <a:rPr lang="en-IN" sz="2200" dirty="0">
                <a:latin typeface="Abadi Extra Light" panose="020B0204020104020204" pitchFamily="34" charset="0"/>
              </a:rPr>
            </a:br>
            <a:br>
              <a:rPr lang="en-IN" sz="2200" dirty="0">
                <a:latin typeface="Abadi Extra Light" panose="020B0204020104020204" pitchFamily="34" charset="0"/>
              </a:rPr>
            </a:br>
            <a:r>
              <a:rPr lang="en-IN" sz="2200" dirty="0">
                <a:latin typeface="Abadi Extra Light" panose="020B0204020104020204" pitchFamily="34" charset="0"/>
              </a:rPr>
              <a:t>For forecasting, ARIMA Model was used and models were build with respect to the slope of the lines found when processed with a Product ID and it’s respective Net Spend for over a Year.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87B64-5A38-3D42-C9C5-C4C4AEA3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645B731-F770-DC5E-8332-9E4BC128F1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5C8B8-9CA1-6796-E074-1FBE1EFFF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960" r="13525" b="4359"/>
          <a:stretch/>
        </p:blipFill>
        <p:spPr>
          <a:xfrm>
            <a:off x="5156432" y="681037"/>
            <a:ext cx="5497585" cy="54959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2D8CE55-A457-E123-8738-5FD5F5FB50F7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5" name="Picture 4" descr="Kelloggs Logo and symbol, meaning, history, PNG">
            <a:extLst>
              <a:ext uri="{FF2B5EF4-FFF2-40B4-BE49-F238E27FC236}">
                <a16:creationId xmlns:a16="http://schemas.microsoft.com/office/drawing/2014/main" id="{C1ED5497-D989-6637-33B1-A4CA6D15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04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0EA9-D10D-9289-A1E3-4EB8CDF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1547E-2FBD-985F-336D-47AA523C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15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74825-51A2-1E4E-4C2C-C0A2AD2F5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1" t="18012"/>
          <a:stretch/>
        </p:blipFill>
        <p:spPr>
          <a:xfrm>
            <a:off x="1115931" y="1170018"/>
            <a:ext cx="10116246" cy="4903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26350C-BFAF-82D0-9464-F31B78B59EE9}"/>
              </a:ext>
            </a:extLst>
          </p:cNvPr>
          <p:cNvSpPr txBox="1">
            <a:spLocks/>
          </p:cNvSpPr>
          <p:nvPr/>
        </p:nvSpPr>
        <p:spPr>
          <a:xfrm>
            <a:off x="92474" y="6124348"/>
            <a:ext cx="2046914" cy="6627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8" name="Picture 7" descr="Kelloggs Logo and symbol, meaning, history, PNG">
            <a:extLst>
              <a:ext uri="{FF2B5EF4-FFF2-40B4-BE49-F238E27FC236}">
                <a16:creationId xmlns:a16="http://schemas.microsoft.com/office/drawing/2014/main" id="{EF8F2170-B169-5701-E6DC-9DFF5578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2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D2B791A-84DD-B127-A7DF-5CF8034880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04DC9-0B9E-D6B6-8C05-D7966186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945D6-3F22-3A60-8AAD-CE6E6579B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dirty="0">
                <a:latin typeface="Abadi Extra Light" panose="020B0204020104020204" pitchFamily="34" charset="0"/>
              </a:rPr>
              <a:t>For the datasets provided on product sales, it was observed that the top 10 product were forecasted to have a Net Spend of almost one-fourth of the average of the Net Spend on all the products.</a:t>
            </a:r>
          </a:p>
          <a:p>
            <a:pPr algn="l"/>
            <a:endParaRPr lang="en-IN" dirty="0">
              <a:latin typeface="Abadi Extra Light" panose="020B0204020104020204" pitchFamily="34" charset="0"/>
            </a:endParaRPr>
          </a:p>
          <a:p>
            <a:pPr algn="l"/>
            <a:r>
              <a:rPr lang="en-IN" dirty="0">
                <a:latin typeface="Abadi Extra Light" panose="020B0204020104020204" pitchFamily="34" charset="0"/>
              </a:rPr>
              <a:t>Additionally, Product ID such as 198, 1293 and 1630 were expected to have the highest Net Spend.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47EBA-2005-CDD6-90D0-8834C7E4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16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6B379E-CE3B-134A-7220-65864E4639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06D0DA-8EA5-DFF0-97E9-BD6584395AA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l"/>
            <a:r>
              <a:rPr lang="en-IN" dirty="0">
                <a:latin typeface="Abadi Extra Light" panose="020B0204020104020204" pitchFamily="34" charset="0"/>
              </a:rPr>
              <a:t>On parts </a:t>
            </a:r>
            <a:r>
              <a:rPr lang="en-IN">
                <a:latin typeface="Abadi Extra Light" panose="020B0204020104020204" pitchFamily="34" charset="0"/>
              </a:rPr>
              <a:t>of improvement:</a:t>
            </a:r>
            <a:br>
              <a:rPr lang="en-IN" dirty="0">
                <a:latin typeface="Abadi Extra Light" panose="020B0204020104020204" pitchFamily="34" charset="0"/>
              </a:rPr>
            </a:br>
            <a:r>
              <a:rPr lang="en-IN" dirty="0">
                <a:latin typeface="Abadi Extra Light" panose="020B0204020104020204" pitchFamily="34" charset="0"/>
              </a:rPr>
              <a:t>1. For Data Cleaning, Data Imputation could be used.</a:t>
            </a:r>
          </a:p>
          <a:p>
            <a:pPr algn="l"/>
            <a:r>
              <a:rPr lang="en-IN" dirty="0">
                <a:latin typeface="Abadi Extra Light" panose="020B0204020104020204" pitchFamily="34" charset="0"/>
              </a:rPr>
              <a:t>2. For Model Building, Different ML Models could be used such LSTM.</a:t>
            </a:r>
          </a:p>
          <a:p>
            <a:pPr algn="l"/>
            <a:r>
              <a:rPr lang="en-IN" dirty="0">
                <a:latin typeface="Abadi Extra Light" panose="020B0204020104020204" pitchFamily="34" charset="0"/>
              </a:rPr>
              <a:t>3. For Forecasting, different Time Series Model could be used with different set of features to test in an attempt to build a higher correlation between the attributes.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809248-9FA3-CCA7-72A2-529A3BAE910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8F54DB-7C19-88C9-D1CD-69538F957669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676789-572F-D608-8105-1A46DE194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A380A5-DC9F-A2E8-BCC0-AA847CECA648}"/>
              </a:ext>
            </a:extLst>
          </p:cNvPr>
          <p:cNvSpPr txBox="1">
            <a:spLocks/>
          </p:cNvSpPr>
          <p:nvPr/>
        </p:nvSpPr>
        <p:spPr>
          <a:xfrm>
            <a:off x="58724" y="6195219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2" name="Picture 11" descr="Kelloggs Logo and symbol, meaning, history, PNG">
            <a:extLst>
              <a:ext uri="{FF2B5EF4-FFF2-40B4-BE49-F238E27FC236}">
                <a16:creationId xmlns:a16="http://schemas.microsoft.com/office/drawing/2014/main" id="{7408444D-58BA-C9DC-25FE-B55C77D81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0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BF8287-BBFB-91AE-D0B9-712D6C16B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61" t="28550" r="1" b="9433"/>
          <a:stretch/>
        </p:blipFill>
        <p:spPr>
          <a:xfrm>
            <a:off x="3908417" y="1630018"/>
            <a:ext cx="4424362" cy="4373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Placeholder 82" descr="Bar chart">
            <a:extLst>
              <a:ext uri="{FF2B5EF4-FFF2-40B4-BE49-F238E27FC236}">
                <a16:creationId xmlns:a16="http://schemas.microsoft.com/office/drawing/2014/main" id="{DA79626A-1359-091D-90FA-D222A5EA9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0627" y="1977683"/>
            <a:ext cx="502873" cy="502873"/>
          </a:xfrm>
          <a:prstGeom prst="rect">
            <a:avLst/>
          </a:prstGeom>
          <a:noFill/>
        </p:spPr>
      </p:pic>
      <p:pic>
        <p:nvPicPr>
          <p:cNvPr id="16" name="Picture Placeholder 84" descr="Single gear">
            <a:extLst>
              <a:ext uri="{FF2B5EF4-FFF2-40B4-BE49-F238E27FC236}">
                <a16:creationId xmlns:a16="http://schemas.microsoft.com/office/drawing/2014/main" id="{CE482D6C-C019-56AA-AA8B-EB42571024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998317" y="1977682"/>
            <a:ext cx="502873" cy="502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283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utpalmishra21official@gmail.com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https://www.linkedin.com/in/utpal-mishra</a:t>
            </a:r>
          </a:p>
        </p:txBody>
      </p:sp>
      <p:pic>
        <p:nvPicPr>
          <p:cNvPr id="2" name="Picture 4" descr="Kelloggs Logo et symbole, sens, histoire, PNG, marque">
            <a:extLst>
              <a:ext uri="{FF2B5EF4-FFF2-40B4-BE49-F238E27FC236}">
                <a16:creationId xmlns:a16="http://schemas.microsoft.com/office/drawing/2014/main" id="{37FD778D-87F3-9BBB-0B84-ACA2EF16F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9" r="21729"/>
          <a:stretch>
            <a:fillRect/>
          </a:stretch>
        </p:blipFill>
        <p:spPr bwMode="auto">
          <a:xfrm>
            <a:off x="1461694" y="593754"/>
            <a:ext cx="4822342" cy="48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9073C9A-13B4-CC56-41DB-7B36EF72CDF7}"/>
              </a:ext>
            </a:extLst>
          </p:cNvPr>
          <p:cNvSpPr txBox="1">
            <a:spLocks/>
          </p:cNvSpPr>
          <p:nvPr/>
        </p:nvSpPr>
        <p:spPr>
          <a:xfrm>
            <a:off x="9782355" y="280670"/>
            <a:ext cx="2126684" cy="106145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PRODUCT SALES 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PS: Your stakeholders are keen to understand which customers are not likely to purchase a ‘K’ product within the next 3-months. They would like you to be able to predict the likelihood that this occurs, given a customer has purchased a ‘K’ product within the past 9-months.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2" name="Picture 4" descr="Kelloggs Logo and symbol, meaning, history, PNG">
            <a:extLst>
              <a:ext uri="{FF2B5EF4-FFF2-40B4-BE49-F238E27FC236}">
                <a16:creationId xmlns:a16="http://schemas.microsoft.com/office/drawing/2014/main" id="{4F60C775-0841-28D4-2CB1-473AA5DF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912" y="2187183"/>
            <a:ext cx="6876176" cy="436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753381-71A2-1621-7425-A10B2FA46374}"/>
              </a:ext>
            </a:extLst>
          </p:cNvPr>
          <p:cNvSpPr txBox="1">
            <a:spLocks/>
          </p:cNvSpPr>
          <p:nvPr/>
        </p:nvSpPr>
        <p:spPr>
          <a:xfrm>
            <a:off x="92474" y="6124348"/>
            <a:ext cx="2046914" cy="6627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20DB508-C67A-FCE3-C0DF-730D2EF441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1D2F5-00E3-9EEF-E657-AD3C10B4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CDBA0-7A22-E0C5-DBBC-1CBC0A7B8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endParaRPr lang="en-IN" sz="2000" dirty="0">
              <a:latin typeface="Abadi Extra Light" panose="020B0204020104020204" pitchFamily="34" charset="0"/>
            </a:endParaRP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Data Mining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Data Cleaning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Data Exploration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Feature Engineering</a:t>
            </a:r>
          </a:p>
          <a:p>
            <a:pPr marL="342900" indent="-342900">
              <a:buAutoNum type="arabicPeriod"/>
            </a:pPr>
            <a:r>
              <a:rPr lang="en-IN" sz="2000" dirty="0" err="1">
                <a:latin typeface="Abadi Extra Light" panose="020B0204020104020204" pitchFamily="34" charset="0"/>
              </a:rPr>
              <a:t>Modeling</a:t>
            </a:r>
            <a:endParaRPr lang="en-IN" sz="2000" dirty="0">
              <a:latin typeface="Abadi Extra Light" panose="020B0204020104020204" pitchFamily="34" charset="0"/>
            </a:endParaRP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Forecasting</a:t>
            </a:r>
          </a:p>
          <a:p>
            <a:pPr marL="342900" indent="-342900">
              <a:buAutoNum type="arabicPeriod"/>
            </a:pPr>
            <a:r>
              <a:rPr lang="en-IN" sz="2000" dirty="0"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5F4A82-3BAD-7809-8B03-B4FA91EE7042}"/>
              </a:ext>
            </a:extLst>
          </p:cNvPr>
          <p:cNvSpPr txBox="1">
            <a:spLocks/>
          </p:cNvSpPr>
          <p:nvPr/>
        </p:nvSpPr>
        <p:spPr>
          <a:xfrm>
            <a:off x="58724" y="6218031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Picture 4" descr="Kelloggs Logo and symbol, meaning, history, PNG">
            <a:extLst>
              <a:ext uri="{FF2B5EF4-FFF2-40B4-BE49-F238E27FC236}">
                <a16:creationId xmlns:a16="http://schemas.microsoft.com/office/drawing/2014/main" id="{8896180E-8ABB-01A9-C5B5-B0F8CAB2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37862-01F4-DF68-53EE-DE4514DC8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000" r="9326" b="-9706"/>
          <a:stretch/>
        </p:blipFill>
        <p:spPr>
          <a:xfrm>
            <a:off x="6096000" y="783853"/>
            <a:ext cx="5305662" cy="5290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3027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For the investigation, the initial step of a Data Science Lifecycle as well for the assessment was to load the requires and provided datasets into the Google </a:t>
            </a:r>
            <a:r>
              <a:rPr lang="en-US" sz="1800" dirty="0" err="1">
                <a:latin typeface="Abadi Extra Light" panose="020B0204020104020204" pitchFamily="34" charset="0"/>
              </a:rPr>
              <a:t>Colaboratory</a:t>
            </a:r>
            <a:r>
              <a:rPr lang="en-US" sz="1800" dirty="0">
                <a:latin typeface="Abadi Extra Light" panose="020B0204020104020204" pitchFamily="34" charset="0"/>
              </a:rPr>
              <a:t> Notebook:</a:t>
            </a:r>
          </a:p>
          <a:p>
            <a:pPr marL="0" indent="0">
              <a:buNone/>
            </a:pPr>
            <a:endParaRPr lang="en-US" sz="1800" dirty="0">
              <a:latin typeface="Abadi Extra Light" panose="020B02040201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Abadi Extra Light" panose="020B0204020104020204" pitchFamily="34" charset="0"/>
              </a:rPr>
              <a:t>Product Data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Abadi Extra Light" panose="020B0204020104020204" pitchFamily="34" charset="0"/>
              </a:rPr>
              <a:t>Store Data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Abadi Extra Light" panose="020B0204020104020204" pitchFamily="34" charset="0"/>
              </a:rPr>
              <a:t>Sales Data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Abadi Extra Light" panose="020B0204020104020204" pitchFamily="34" charset="0"/>
              </a:rPr>
              <a:t>Customer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>
                <a:latin typeface="Abadi Extra Light" panose="020B0204020104020204" pitchFamily="34" charset="0"/>
              </a:rPr>
              <a:pPr/>
              <a:t>4</a:t>
            </a:fld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B3903A-A1DB-5F43-EC3D-192A8235C2FE}"/>
              </a:ext>
            </a:extLst>
          </p:cNvPr>
          <p:cNvSpPr txBox="1">
            <a:spLocks/>
          </p:cNvSpPr>
          <p:nvPr/>
        </p:nvSpPr>
        <p:spPr>
          <a:xfrm>
            <a:off x="58724" y="6218031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Picture 4" descr="Kelloggs Logo and symbol, meaning, history, PNG">
            <a:extLst>
              <a:ext uri="{FF2B5EF4-FFF2-40B4-BE49-F238E27FC236}">
                <a16:creationId xmlns:a16="http://schemas.microsoft.com/office/drawing/2014/main" id="{D758E292-0F06-3DE4-F5A6-A242CEE2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BE9C1E-FA2C-FE6E-DF2A-3569FD4DAD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954845-795B-E86C-C8C9-02FFC4B1B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4467"/>
          <a:stretch/>
        </p:blipFill>
        <p:spPr>
          <a:xfrm>
            <a:off x="5884649" y="-1249959"/>
            <a:ext cx="7076342" cy="70303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01" y="500062"/>
            <a:ext cx="4937211" cy="1325563"/>
          </a:xfrm>
        </p:spPr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As a part of ETL, following were the operations/ checks performed to obtain datasets before any further processing and analysis:</a:t>
            </a:r>
          </a:p>
          <a:p>
            <a:pPr marL="0" indent="0">
              <a:buNone/>
            </a:pPr>
            <a:br>
              <a:rPr lang="en-US" sz="1800" dirty="0">
                <a:latin typeface="Abadi Extra Light" panose="020B0204020104020204" pitchFamily="34" charset="0"/>
              </a:rPr>
            </a:br>
            <a:r>
              <a:rPr lang="en-US" sz="1800" dirty="0">
                <a:latin typeface="Abadi Extra Light" panose="020B0204020104020204" pitchFamily="34" charset="0"/>
              </a:rPr>
              <a:t>1. Dropping Null Values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2. Removing Duplicate Values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3. Editing Date Format (due to the presence of ‘month’ feature in the ‘sales’ dataset.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4. Reproducing New Features ‘income’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5. Editing the ‘type’ of the data</a:t>
            </a:r>
          </a:p>
          <a:p>
            <a:pPr marL="0" indent="0">
              <a:buNone/>
            </a:pPr>
            <a:r>
              <a:rPr lang="en-US" sz="1800" dirty="0">
                <a:latin typeface="Abadi Extra Light" panose="020B0204020104020204" pitchFamily="34" charset="0"/>
              </a:rPr>
              <a:t>6. Merge Datasets and Creating New Data to understand the provided datasets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>
                <a:latin typeface="Abadi Extra Light" panose="020B0204020104020204" pitchFamily="34" charset="0"/>
              </a:rPr>
              <a:pPr/>
              <a:t>5</a:t>
            </a:fld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64A23D-ACD1-D076-B5BE-A1268BEB0DCF}"/>
              </a:ext>
            </a:extLst>
          </p:cNvPr>
          <p:cNvSpPr txBox="1">
            <a:spLocks/>
          </p:cNvSpPr>
          <p:nvPr/>
        </p:nvSpPr>
        <p:spPr>
          <a:xfrm>
            <a:off x="58724" y="6218031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Picture 4" descr="Kelloggs Logo and symbol, meaning, history, PNG">
            <a:extLst>
              <a:ext uri="{FF2B5EF4-FFF2-40B4-BE49-F238E27FC236}">
                <a16:creationId xmlns:a16="http://schemas.microsoft.com/office/drawing/2014/main" id="{69912199-7F0C-FD1E-10B2-ACBFC1E5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D10CF5-514B-67EB-8153-FD7C1A287C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78FC79-2080-3154-8BC7-37837C7AA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2809"/>
          <a:stretch/>
        </p:blipFill>
        <p:spPr>
          <a:xfrm>
            <a:off x="5476172" y="984615"/>
            <a:ext cx="4863888" cy="48848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4AB08-7980-BAC2-30FE-500F80283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A301-9C0D-7981-156B-24886AEA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6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DA9D38-EF5F-EF9A-ACF7-A7B04808751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Frequency of competitors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71F7E-281C-6C18-56F4-B02B408CF877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3EBC27-A274-E0B5-4E95-8B0BAE9839E8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475708" y="4963450"/>
            <a:ext cx="3926211" cy="495389"/>
          </a:xfrm>
        </p:spPr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Customer INCOME VS qualifications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701FD-92AB-FB7F-CA20-8A7764049F5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60982F-C472-8F5B-2EBE-9B4D5D82EB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C14774-F21A-6B92-AAE9-A74CE2D0092A}"/>
              </a:ext>
            </a:extLst>
          </p:cNvPr>
          <p:cNvSpPr txBox="1">
            <a:spLocks/>
          </p:cNvSpPr>
          <p:nvPr/>
        </p:nvSpPr>
        <p:spPr>
          <a:xfrm>
            <a:off x="77840" y="6173847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6" name="Picture Placeholder 28" descr="Pencil">
            <a:extLst>
              <a:ext uri="{FF2B5EF4-FFF2-40B4-BE49-F238E27FC236}">
                <a16:creationId xmlns:a16="http://schemas.microsoft.com/office/drawing/2014/main" id="{CADF5A4F-C135-BC24-E638-2A2EB95D1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282969" y="1850968"/>
            <a:ext cx="605487" cy="605487"/>
          </a:xfrm>
          <a:prstGeom prst="rect">
            <a:avLst/>
          </a:prstGeom>
          <a:noFill/>
        </p:spPr>
      </p:pic>
      <p:pic>
        <p:nvPicPr>
          <p:cNvPr id="17" name="Picture Placeholder 30" descr="Laptop">
            <a:extLst>
              <a:ext uri="{FF2B5EF4-FFF2-40B4-BE49-F238E27FC236}">
                <a16:creationId xmlns:a16="http://schemas.microsoft.com/office/drawing/2014/main" id="{DA0EAE9A-12C0-45AD-5EAD-0BB1CDD2A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8781" y="4906112"/>
            <a:ext cx="605487" cy="605487"/>
          </a:xfrm>
          <a:prstGeom prst="rect">
            <a:avLst/>
          </a:prstGeom>
          <a:noFill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D4BC15-4551-0552-440B-3F5409FAE7B1}"/>
              </a:ext>
            </a:extLst>
          </p:cNvPr>
          <p:cNvSpPr txBox="1">
            <a:spLocks/>
          </p:cNvSpPr>
          <p:nvPr/>
        </p:nvSpPr>
        <p:spPr>
          <a:xfrm>
            <a:off x="520700" y="225977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4DFECB-F8A7-BA8C-FEFC-248DA40F83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19" t="24033" r="60999" b="6789"/>
          <a:stretch/>
        </p:blipFill>
        <p:spPr>
          <a:xfrm>
            <a:off x="1101297" y="2793242"/>
            <a:ext cx="3233275" cy="3678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0B4B73-758D-42E0-5D55-878AC51DD3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7" t="24033" r="41307" b="7034"/>
          <a:stretch/>
        </p:blipFill>
        <p:spPr>
          <a:xfrm>
            <a:off x="7071919" y="803711"/>
            <a:ext cx="4477438" cy="3678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22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9E58-A410-0B9C-8C9B-3F8CD798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78AD0-983E-01F1-53D2-CC53147C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DA863D-D373-781E-C104-1BF3C79491D4}"/>
              </a:ext>
            </a:extLst>
          </p:cNvPr>
          <p:cNvSpPr txBox="1">
            <a:spLocks/>
          </p:cNvSpPr>
          <p:nvPr/>
        </p:nvSpPr>
        <p:spPr>
          <a:xfrm>
            <a:off x="92474" y="6124348"/>
            <a:ext cx="2046914" cy="6627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ECA29-4271-5CBC-4D2D-379295001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5687" r="2087" b="5867"/>
          <a:stretch/>
        </p:blipFill>
        <p:spPr>
          <a:xfrm>
            <a:off x="1258349" y="1612276"/>
            <a:ext cx="9454392" cy="4343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Kelloggs Logo and symbol, meaning, history, PNG">
            <a:extLst>
              <a:ext uri="{FF2B5EF4-FFF2-40B4-BE49-F238E27FC236}">
                <a16:creationId xmlns:a16="http://schemas.microsoft.com/office/drawing/2014/main" id="{D0E8808C-B566-7F45-8F3B-936B986B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6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07954F4-2F32-7F13-4391-D3DACB0BD8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378A5-077F-F13E-8CAB-0B9088F8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Abadi Extra Light" panose="020B0204020104020204" pitchFamily="34" charset="0"/>
              </a:rPr>
              <a:t>As can be intercepted from the presented graph, there exist outlier for the Customers above the age of 100 and certainly inter-quantile distance for the ‘age’ feature.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252CA-1BA0-8709-637F-199C8406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8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D5CA8DE-8A6D-6179-8E9D-F69360A4B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A1105C-F877-67F3-43F0-1A626BBEF16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just"/>
            <a:r>
              <a:rPr lang="en-IN" dirty="0">
                <a:latin typeface="Abadi Extra Light" panose="020B0204020104020204" pitchFamily="34" charset="0"/>
              </a:rPr>
              <a:t>To remove the outliers, the datasets was filter for age categories under 100 to simplify the possibilities for data analysis with respect to age categories.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920C6F-30D6-5954-9FF2-1228E179510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 dirty="0">
              <a:latin typeface="Abadi Extra Light" panose="020B0204020104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1399DD-095D-DD21-3C56-278F0E930C6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00F4A5-8569-E5A7-A0F4-9C8EA55850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F52732-EC25-7139-8BE4-95C1707B4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" t="30366" r="68693" b="5865"/>
          <a:stretch/>
        </p:blipFill>
        <p:spPr>
          <a:xfrm>
            <a:off x="4160939" y="1333850"/>
            <a:ext cx="3884103" cy="5309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EB97D21-3F0A-44D7-BE82-57C6707D186C}"/>
              </a:ext>
            </a:extLst>
          </p:cNvPr>
          <p:cNvSpPr txBox="1">
            <a:spLocks/>
          </p:cNvSpPr>
          <p:nvPr/>
        </p:nvSpPr>
        <p:spPr>
          <a:xfrm>
            <a:off x="77840" y="6148680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3BDB3A-41BA-3505-EC2A-2849E643FB4C}"/>
              </a:ext>
            </a:extLst>
          </p:cNvPr>
          <p:cNvSpPr txBox="1">
            <a:spLocks/>
          </p:cNvSpPr>
          <p:nvPr/>
        </p:nvSpPr>
        <p:spPr>
          <a:xfrm>
            <a:off x="520700" y="225977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pic>
        <p:nvPicPr>
          <p:cNvPr id="16" name="Picture Placeholder 82" descr="Bar chart">
            <a:extLst>
              <a:ext uri="{FF2B5EF4-FFF2-40B4-BE49-F238E27FC236}">
                <a16:creationId xmlns:a16="http://schemas.microsoft.com/office/drawing/2014/main" id="{68DBB30F-DCA9-77AF-2304-21FE42B7C6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90627" y="1977683"/>
            <a:ext cx="502873" cy="502873"/>
          </a:xfrm>
          <a:prstGeom prst="rect">
            <a:avLst/>
          </a:prstGeom>
          <a:noFill/>
        </p:spPr>
      </p:pic>
      <p:pic>
        <p:nvPicPr>
          <p:cNvPr id="17" name="Picture Placeholder 84" descr="Single gear">
            <a:extLst>
              <a:ext uri="{FF2B5EF4-FFF2-40B4-BE49-F238E27FC236}">
                <a16:creationId xmlns:a16="http://schemas.microsoft.com/office/drawing/2014/main" id="{5BB1DF9A-8A7B-2DF1-34BA-66F59C151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998317" y="1977682"/>
            <a:ext cx="502873" cy="502873"/>
          </a:xfrm>
          <a:prstGeom prst="rect">
            <a:avLst/>
          </a:prstGeom>
          <a:noFill/>
        </p:spPr>
      </p:pic>
      <p:pic>
        <p:nvPicPr>
          <p:cNvPr id="18" name="Picture 4" descr="Kelloggs Logo and symbol, meaning, history, PNG">
            <a:extLst>
              <a:ext uri="{FF2B5EF4-FFF2-40B4-BE49-F238E27FC236}">
                <a16:creationId xmlns:a16="http://schemas.microsoft.com/office/drawing/2014/main" id="{0F11B612-630A-B2B9-038A-A11198F2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8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3563-DFC2-85B1-67A2-FE15CAB8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38E79-CD09-9D24-EAE6-E8C858C4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>
                <a:latin typeface="Abadi Extra Light" panose="020B0204020104020204" pitchFamily="34" charset="0"/>
              </a:rPr>
              <a:pPr/>
              <a:t>9</a:t>
            </a:fld>
            <a:endParaRPr lang="en-US" noProof="0" dirty="0">
              <a:latin typeface="Abadi Extra Light" panose="020B02040201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262E34-9230-7C94-3CBA-761029E6DCB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Net spend w.r.t months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DCF31-0092-079A-3447-C550D3BCACAD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IN">
              <a:latin typeface="Abadi Extra Light" panose="020B0204020104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EE7D72-2F45-651B-A624-C80019CFD4AE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IN" dirty="0">
                <a:latin typeface="Abadi Extra Light" panose="020B0204020104020204" pitchFamily="34" charset="0"/>
              </a:rPr>
              <a:t>Net spend w.r.t product id’s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9B8FC29-62E0-7EA5-393D-B532DF0956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FF553-9B9C-CE22-40EF-F57EBD7A366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726B8-8611-BFC0-F090-33DF5BAF0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9034" r="2485" b="2131"/>
          <a:stretch/>
        </p:blipFill>
        <p:spPr>
          <a:xfrm>
            <a:off x="6535024" y="1404008"/>
            <a:ext cx="5467888" cy="3096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C07D371-A0A3-F1CE-A8D7-C068A8742454}"/>
              </a:ext>
            </a:extLst>
          </p:cNvPr>
          <p:cNvSpPr txBox="1">
            <a:spLocks/>
          </p:cNvSpPr>
          <p:nvPr/>
        </p:nvSpPr>
        <p:spPr>
          <a:xfrm>
            <a:off x="77840" y="6173847"/>
            <a:ext cx="2046914" cy="66278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C0887A-692B-D107-6BFF-7DD2E820F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0" t="31725" r="27864" b="10214"/>
          <a:stretch/>
        </p:blipFill>
        <p:spPr>
          <a:xfrm>
            <a:off x="189088" y="2823548"/>
            <a:ext cx="5382975" cy="3263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7E127B-D7DA-3BCF-A7D4-8B742FE35362}"/>
              </a:ext>
            </a:extLst>
          </p:cNvPr>
          <p:cNvSpPr txBox="1">
            <a:spLocks/>
          </p:cNvSpPr>
          <p:nvPr/>
        </p:nvSpPr>
        <p:spPr>
          <a:xfrm>
            <a:off x="520700" y="214894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 Extra Light" panose="020B0204020104020204" pitchFamily="34" charset="0"/>
              </a:rPr>
              <a:t>DATA EXPLORATION &amp; VISUALIZATION</a:t>
            </a:r>
          </a:p>
        </p:txBody>
      </p:sp>
      <p:pic>
        <p:nvPicPr>
          <p:cNvPr id="16" name="Picture Placeholder 28" descr="Pencil">
            <a:extLst>
              <a:ext uri="{FF2B5EF4-FFF2-40B4-BE49-F238E27FC236}">
                <a16:creationId xmlns:a16="http://schemas.microsoft.com/office/drawing/2014/main" id="{7742E7CD-B04D-9F32-8929-0509ECDA1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82969" y="1848678"/>
            <a:ext cx="605487" cy="605487"/>
          </a:xfrm>
          <a:prstGeom prst="rect">
            <a:avLst/>
          </a:prstGeom>
          <a:noFill/>
        </p:spPr>
      </p:pic>
      <p:pic>
        <p:nvPicPr>
          <p:cNvPr id="17" name="Picture Placeholder 30" descr="Laptop">
            <a:extLst>
              <a:ext uri="{FF2B5EF4-FFF2-40B4-BE49-F238E27FC236}">
                <a16:creationId xmlns:a16="http://schemas.microsoft.com/office/drawing/2014/main" id="{A49D21F3-C4AA-95E8-936E-9A0E1E4555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98781" y="4906112"/>
            <a:ext cx="605487" cy="605487"/>
          </a:xfrm>
          <a:prstGeom prst="rect">
            <a:avLst/>
          </a:prstGeom>
          <a:noFill/>
        </p:spPr>
      </p:pic>
      <p:pic>
        <p:nvPicPr>
          <p:cNvPr id="18" name="Picture 4" descr="Kelloggs Logo and symbol, meaning, history, PNG">
            <a:extLst>
              <a:ext uri="{FF2B5EF4-FFF2-40B4-BE49-F238E27FC236}">
                <a16:creationId xmlns:a16="http://schemas.microsoft.com/office/drawing/2014/main" id="{C3B0FC0E-790E-F90A-4222-AF8A1F3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9" y="6073888"/>
            <a:ext cx="1203820" cy="7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7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2149</TotalTime>
  <Words>660</Words>
  <Application>Microsoft Office PowerPoint</Application>
  <PresentationFormat>Widescreen</PresentationFormat>
  <Paragraphs>82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Abadi Extra Light</vt:lpstr>
      <vt:lpstr>Arial</vt:lpstr>
      <vt:lpstr>Calibri</vt:lpstr>
      <vt:lpstr>Corbel</vt:lpstr>
      <vt:lpstr>Office Theme</vt:lpstr>
      <vt:lpstr>PowerPoint Presentation</vt:lpstr>
      <vt:lpstr>PRODUCT SALES FORECASTING</vt:lpstr>
      <vt:lpstr>SECTIONS</vt:lpstr>
      <vt:lpstr>DATA mining</vt:lpstr>
      <vt:lpstr>Data Cleaning</vt:lpstr>
      <vt:lpstr>PowerPoint Presentation</vt:lpstr>
      <vt:lpstr>DATA EXPLORATION &amp; VISUALIZATION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MODELING</vt:lpstr>
      <vt:lpstr>FORECASTING</vt:lpstr>
      <vt:lpstr>forecasting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Utpal Mishra</dc:creator>
  <cp:lastModifiedBy>Utpal Mishra</cp:lastModifiedBy>
  <cp:revision>3</cp:revision>
  <dcterms:created xsi:type="dcterms:W3CDTF">2023-03-28T00:45:03Z</dcterms:created>
  <dcterms:modified xsi:type="dcterms:W3CDTF">2023-03-29T14:45:28Z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